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1</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0470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句意：我想知道申请截止日期是否已经过了。根据</a:t>
            </a:r>
            <a:r>
              <a:rPr lang="en-US" altLang="zh-CN" b="1">
                <a:solidFill>
                  <a:srgbClr val="FF0000"/>
                </a:solidFill>
                <a:latin typeface="Times New Roman" panose="02020603050405020304" pitchFamily="18" charset="0"/>
                <a:ea typeface="宋体" panose="02010600030101010101" pitchFamily="2" charset="-122"/>
              </a:rPr>
              <a:t>“so far”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可知，本句应用现在完成时，其结构为</a:t>
            </a:r>
            <a:r>
              <a:rPr lang="en-US" altLang="zh-CN" b="1">
                <a:solidFill>
                  <a:srgbClr val="FF0000"/>
                </a:solidFill>
                <a:latin typeface="Times New Roman" panose="02020603050405020304" pitchFamily="18" charset="0"/>
                <a:ea typeface="宋体" panose="02010600030101010101" pitchFamily="2" charset="-122"/>
              </a:rPr>
              <a:t>have/has done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a:solidFill>
                  <a:srgbClr val="FF0000"/>
                </a:solidFill>
                <a:latin typeface="Times New Roman" panose="02020603050405020304" pitchFamily="18" charset="0"/>
                <a:ea typeface="宋体" panose="02010600030101010101" pitchFamily="2" charset="-122"/>
              </a:rPr>
              <a:t>the application deadline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为第三人称单数，助动词应用</a:t>
            </a:r>
            <a:r>
              <a:rPr lang="en-US" altLang="zh-CN" b="1">
                <a:solidFill>
                  <a:srgbClr val="FF0000"/>
                </a:solidFill>
                <a:latin typeface="Times New Roman" panose="02020603050405020304" pitchFamily="18" charset="0"/>
                <a:ea typeface="宋体" panose="02010600030101010101" pitchFamily="2" charset="-122"/>
              </a:rPr>
              <a:t>has,pass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的过去分词为</a:t>
            </a:r>
            <a:r>
              <a:rPr lang="en-US" altLang="zh-CN" b="1">
                <a:solidFill>
                  <a:srgbClr val="FF0000"/>
                </a:solidFill>
                <a:latin typeface="Times New Roman" panose="02020603050405020304" pitchFamily="18" charset="0"/>
                <a:ea typeface="宋体" panose="02010600030101010101" pitchFamily="2" charset="-122"/>
              </a:rPr>
              <a:t>passed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rPr>
              <a:t>has passed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body of the email is where you get down to business. This is the part where you express your needs or share important information. If the recipient 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wise to introduce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briefly in the first few lines.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is Lily Green.”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that,state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main points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putting the most important information up front. Maybe you want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wondering if the application deadline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far. 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 submit my form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813932" y="3548952"/>
            <a:ext cx="1580882" cy="461665"/>
          </a:xfrm>
          <a:prstGeom prst="rect">
            <a:avLst/>
          </a:prstGeom>
        </p:spPr>
        <p:txBody>
          <a:bodyPr wrap="none">
            <a:spAutoFit/>
          </a:bodyPr>
          <a:lstStyle/>
          <a:p>
            <a:r>
              <a:rPr lang="en-US" altLang="zh-CN" sz="2400" dirty="0"/>
              <a:t>has passed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31535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句意：通常是一个简短的短语来表达你的敬意。根据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usually a short phrase that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your respects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引导定语从句，在从句中作主语，指代</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short phrase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；本句时态为一般现在时，谓语动词应用第三人称单数形式。故填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84784"/>
            <a:ext cx="11485848" cy="1753235"/>
          </a:xfrm>
        </p:spPr>
        <p:txBody>
          <a:bodyPr/>
          <a:lstStyle/>
          <a:p>
            <a:pPr indent="609600" algn="dist"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 the closing of an email is just as important. It’s usually a short phrase that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respects. Common closings include “Kind regards”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 wishes”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And don’t forget to include your name.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66614" y="2131114"/>
            <a:ext cx="973343" cy="461665"/>
          </a:xfrm>
          <a:prstGeom prst="rect">
            <a:avLst/>
          </a:prstGeom>
        </p:spPr>
        <p:txBody>
          <a:bodyPr wrap="none">
            <a:spAutoFit/>
          </a:bodyPr>
          <a:lstStyle/>
          <a:p>
            <a:r>
              <a:rPr lang="en-US" altLang="zh-CN" sz="2400" dirty="0"/>
              <a:t>shows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77493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句意：如果你遵循这些建议，你会发现你的邮件收到了更多的回复。根据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follow these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you will find that you receive more responses to your emails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及提示词可知，此处指遵循这些建议；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suggestion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修饰可数名词复数。故填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suggestions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52167"/>
            <a:ext cx="11485848" cy="1200329"/>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follow these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will find that you receive more responses to your emails.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862958" y="1718695"/>
            <a:ext cx="1673856" cy="461665"/>
          </a:xfrm>
          <a:prstGeom prst="rect">
            <a:avLst/>
          </a:prstGeom>
        </p:spPr>
        <p:txBody>
          <a:bodyPr wrap="none">
            <a:spAutoFit/>
          </a:bodyPr>
          <a:lstStyle/>
          <a:p>
            <a:r>
              <a:rPr lang="en-US" altLang="zh-CN" sz="2400" dirty="0"/>
              <a:t>suggestions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8882"/>
            <a:ext cx="11485848" cy="175432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主要讲述了电子邮件在现代生活中的重要性</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并详细介绍了邮件的四个组成部分</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同时给出相应的建议</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最后强调遵循这些建议能提高邮件回复率。</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5" name="图片 4"/>
          <p:cNvPicPr>
            <a:picLocks noChangeAspect="1"/>
          </p:cNvPicPr>
          <p:nvPr/>
        </p:nvPicPr>
        <p:blipFill>
          <a:blip r:embed="rId2"/>
          <a:stretch>
            <a:fillRect/>
          </a:stretch>
        </p:blipFill>
        <p:spPr>
          <a:xfrm>
            <a:off x="785063" y="1412776"/>
            <a:ext cx="10620287" cy="110768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句意：这是我们交流的最重要的方式之一。根据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one of the most important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communicate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one of</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＋形容词最高级＋名词复数，意为</a:t>
            </a:r>
            <a:r>
              <a:rPr lang="en-US" altLang="zh-CN" b="1" u="wavy" dirty="0" smtClean="0">
                <a:solidFill>
                  <a:srgbClr val="FF0000"/>
                </a:solidFill>
                <a:uFill>
                  <a:solidFill>
                    <a:srgbClr val="00B0F0"/>
                  </a:solidFill>
                </a:uFill>
                <a:latin typeface="+mn-ea"/>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最</a:t>
            </a:r>
            <a:r>
              <a:rPr lang="en-US" altLang="zh-CN"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的之一</a:t>
            </a:r>
            <a:r>
              <a:rPr lang="en-US" altLang="zh-CN" b="1" u="wavy" dirty="0" smtClean="0">
                <a:solidFill>
                  <a:srgbClr val="FF0000"/>
                </a:solidFill>
                <a:uFill>
                  <a:solidFill>
                    <a:srgbClr val="00B0F0"/>
                  </a:solidFill>
                </a:uFill>
                <a:latin typeface="+mn-ea"/>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此处应用复数名词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ways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ways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0870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modern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important. It is one of the most important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communicate. Whether it’s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study, 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touch with friends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 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an important role. A well-written email can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big difference. But how can we make our emails more effective?</a:t>
            </a:r>
            <a:endParaRPr lang="zh-CN" altLang="en-US"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180101" y="836712"/>
            <a:ext cx="3830209" cy="580223"/>
          </a:xfrm>
          <a:prstGeom prst="rect">
            <a:avLst/>
          </a:prstGeom>
        </p:spPr>
      </p:pic>
      <p:sp>
        <p:nvSpPr>
          <p:cNvPr id="5" name="矩形 4"/>
          <p:cNvSpPr/>
          <p:nvPr/>
        </p:nvSpPr>
        <p:spPr>
          <a:xfrm>
            <a:off x="9767614" y="1472752"/>
            <a:ext cx="835485" cy="461665"/>
          </a:xfrm>
          <a:prstGeom prst="rect">
            <a:avLst/>
          </a:prstGeom>
        </p:spPr>
        <p:txBody>
          <a:bodyPr wrap="none">
            <a:spAutoFit/>
          </a:bodyPr>
          <a:lstStyle/>
          <a:p>
            <a:r>
              <a:rPr lang="en-US" altLang="zh-CN" sz="2400" dirty="0"/>
              <a:t>ways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26099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句意：无论是工作、学习，还是与朋友和家人保持联系，电子邮件都扮演着重要的角色。</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“Whether it’s for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work,study,or</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touch with friends and</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touch</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与某人保持联系</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及提示词可知，介词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后接动名词作宾语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表示并列；</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，是动词，其动名词形式为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keeping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keeping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52736"/>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modern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important. It is one of the most important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communicate. Whether it’s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study, 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touch with friends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 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an important role. A well-written email can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big difference. But how can we make our emails more effective?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886917" y="1628589"/>
            <a:ext cx="1210588" cy="461665"/>
          </a:xfrm>
          <a:prstGeom prst="rect">
            <a:avLst/>
          </a:prstGeom>
        </p:spPr>
        <p:txBody>
          <a:bodyPr wrap="none">
            <a:spAutoFit/>
          </a:bodyPr>
          <a:lstStyle/>
          <a:p>
            <a:r>
              <a:rPr lang="en-US" altLang="zh-CN" sz="2400" dirty="0"/>
              <a:t>keeping</a:t>
            </a:r>
            <a:endParaRPr lang="zh-CN" altLang="en-US" sz="2400" dirty="0"/>
          </a:p>
        </p:txBody>
      </p:sp>
      <p:pic>
        <p:nvPicPr>
          <p:cNvPr id="7" name="箭头右.eps" descr="id:2147488996;FounderCES"/>
          <p:cNvPicPr/>
          <p:nvPr/>
        </p:nvPicPr>
        <p:blipFill>
          <a:blip r:embed="rId1"/>
          <a:stretch>
            <a:fillRect/>
          </a:stretch>
        </p:blipFill>
        <p:spPr>
          <a:xfrm>
            <a:off x="802710" y="4401200"/>
            <a:ext cx="504056" cy="3967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9090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句意：一封写得好的电子邮件会产生很大的影响。</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make a big difference</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u="wavy" dirty="0" smtClean="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产生重大影响</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，是固定短语。</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0080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modern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important. It is one of the most important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communicate. Whether it’s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work,study,or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touch with friends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family,email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an important role. A well-written email can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 difference. But how can we make our emails more effective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712370" y="2852933"/>
            <a:ext cx="338554" cy="461665"/>
          </a:xfrm>
          <a:prstGeom prst="rect">
            <a:avLst/>
          </a:prstGeom>
        </p:spPr>
        <p:txBody>
          <a:bodyPr wrap="none">
            <a:spAutoFit/>
          </a:bodyPr>
          <a:lstStyle/>
          <a:p>
            <a:r>
              <a:rPr lang="en-US" altLang="zh-CN" sz="2400" dirty="0"/>
              <a:t>a</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39549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句意：一封电子邮件通常由四部分组成。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made up of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组成</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made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54196"/>
            <a:ext cx="11485848" cy="2308324"/>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email is typically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up of four parts.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Firstly,the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subject line is like the “face” of the email. It’s the first thing the receiver notices. It needs to be short. Something like “Question about Summer Camp Schedule” would grab the recipient’s attention.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824243" y="1868668"/>
            <a:ext cx="902811" cy="461665"/>
          </a:xfrm>
          <a:prstGeom prst="rect">
            <a:avLst/>
          </a:prstGeom>
        </p:spPr>
        <p:txBody>
          <a:bodyPr wrap="none">
            <a:spAutoFit/>
          </a:bodyPr>
          <a:lstStyle/>
          <a:p>
            <a:r>
              <a:rPr lang="en-US" altLang="zh-CN" sz="2400" dirty="0"/>
              <a:t>made</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98492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句意：如果是朋友，诸如</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早上好</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下午好</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之类的问候是友好的且令人愉悦的。根据</a:t>
            </a:r>
            <a:r>
              <a:rPr lang="en-US" altLang="zh-CN" b="1" dirty="0">
                <a:solidFill>
                  <a:srgbClr val="FF0000"/>
                </a:solidFill>
                <a:latin typeface="Times New Roman" panose="02020603050405020304" pitchFamily="18" charset="0"/>
                <a:ea typeface="宋体" panose="02010600030101010101" pitchFamily="2" charset="-122"/>
              </a:rPr>
              <a:t>“If it’s a </a:t>
            </a:r>
            <a:r>
              <a:rPr lang="en-US" altLang="zh-CN" b="1" dirty="0" err="1">
                <a:solidFill>
                  <a:srgbClr val="FF0000"/>
                </a:solidFill>
                <a:latin typeface="Times New Roman" panose="02020603050405020304" pitchFamily="18" charset="0"/>
                <a:ea typeface="宋体" panose="02010600030101010101" pitchFamily="2" charset="-122"/>
              </a:rPr>
              <a:t>friend,the</a:t>
            </a:r>
            <a:r>
              <a:rPr lang="en-US" altLang="zh-CN" b="1" dirty="0">
                <a:solidFill>
                  <a:srgbClr val="FF0000"/>
                </a:solidFill>
                <a:latin typeface="Times New Roman" panose="02020603050405020304" pitchFamily="18" charset="0"/>
                <a:ea typeface="宋体" panose="02010600030101010101" pitchFamily="2" charset="-122"/>
              </a:rPr>
              <a:t> greetings such as </a:t>
            </a:r>
            <a:r>
              <a:rPr lang="en-US" altLang="zh-CN" b="1" dirty="0">
                <a:solidFill>
                  <a:srgbClr val="FF0000"/>
                </a:solidFill>
                <a:latin typeface="+mj-lt"/>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Good morning/afternoon’ are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and inviting</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a:t>
            </a:r>
            <a:r>
              <a:rPr lang="en-US" altLang="zh-CN" b="1" dirty="0">
                <a:solidFill>
                  <a:srgbClr val="FF0000"/>
                </a:solidFill>
                <a:latin typeface="Times New Roman" panose="02020603050405020304" pitchFamily="18" charset="0"/>
                <a:ea typeface="宋体" panose="02010600030101010101" pitchFamily="2" charset="-122"/>
              </a:rPr>
              <a:t>,and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并列连接两个形容词，此处应用形容词作表语；</a:t>
            </a:r>
            <a:r>
              <a:rPr lang="en-US" altLang="zh-CN" b="1" dirty="0">
                <a:solidFill>
                  <a:srgbClr val="FF0000"/>
                </a:solidFill>
                <a:latin typeface="Times New Roman" panose="02020603050405020304" pitchFamily="18" charset="0"/>
                <a:ea typeface="宋体" panose="02010600030101010101" pitchFamily="2" charset="-122"/>
              </a:rPr>
              <a:t>friend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朋友</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，是名词，其形容词形式为</a:t>
            </a:r>
            <a:r>
              <a:rPr lang="en-US" altLang="zh-CN" b="1" dirty="0">
                <a:solidFill>
                  <a:srgbClr val="FF0000"/>
                </a:solidFill>
                <a:latin typeface="Times New Roman" panose="02020603050405020304" pitchFamily="18" charset="0"/>
                <a:ea typeface="宋体" panose="02010600030101010101" pitchFamily="2" charset="-122"/>
              </a:rPr>
              <a:t>friendly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友好的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friendly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the opening of 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email,you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to consider your relationship with the person you’re writing to. If it’s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greetings such as “Good morning/afternoon” are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inviting.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formal setting with someone you don’t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might start with “Dear [department name]”.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54646" y="1900282"/>
            <a:ext cx="1226618" cy="461665"/>
          </a:xfrm>
          <a:prstGeom prst="rect">
            <a:avLst/>
          </a:prstGeom>
        </p:spPr>
        <p:txBody>
          <a:bodyPr wrap="none">
            <a:spAutoFit/>
          </a:bodyPr>
          <a:lstStyle/>
          <a:p>
            <a:r>
              <a:rPr lang="en-US" altLang="zh-CN" sz="2400" dirty="0"/>
              <a:t>friendly</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0470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句意：如果收件人不认识你，明智的做法是在开头几行简单介绍一下自己。根据</a:t>
            </a:r>
            <a:r>
              <a:rPr lang="en-US" altLang="zh-CN" b="1">
                <a:solidFill>
                  <a:srgbClr val="FF0000"/>
                </a:solidFill>
                <a:latin typeface="Times New Roman" panose="02020603050405020304" pitchFamily="18" charset="0"/>
                <a:ea typeface="宋体" panose="02010600030101010101" pitchFamily="2" charset="-122"/>
              </a:rPr>
              <a:t>“If the recipient doesn’t know you,it’s wise to introduce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briefly in the first few lines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及提示词可知，此处指介绍你自己，应用反身代词</a:t>
            </a:r>
            <a:r>
              <a:rPr lang="en-US" altLang="zh-CN" b="1">
                <a:solidFill>
                  <a:srgbClr val="FF0000"/>
                </a:solidFill>
                <a:latin typeface="Times New Roman" panose="02020603050405020304" pitchFamily="18" charset="0"/>
                <a:ea typeface="宋体" panose="02010600030101010101" pitchFamily="2" charset="-122"/>
              </a:rPr>
              <a:t>yourself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rPr>
              <a:t>yourself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body of the email is where you get down to business. This is the part where you express your needs or share important information. If the recipient 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wise to introduce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briefly in the first few lines.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is Lily Green.”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that,state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main points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putting the most important information up front. Maybe you want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wondering if the application deadline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far. 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 submit my form?”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46742" y="1900135"/>
            <a:ext cx="1244251" cy="461665"/>
          </a:xfrm>
          <a:prstGeom prst="rect">
            <a:avLst/>
          </a:prstGeom>
        </p:spPr>
        <p:txBody>
          <a:bodyPr wrap="none">
            <a:spAutoFit/>
          </a:bodyPr>
          <a:lstStyle/>
          <a:p>
            <a:r>
              <a:rPr lang="en-US" altLang="zh-CN" sz="2400" dirty="0"/>
              <a:t>yourself</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0470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句意：之后，清楚地陈述你的主要观点，把最重要的信息放在前面。此处应用副词修饰动词</a:t>
            </a:r>
            <a:r>
              <a:rPr lang="en-US" altLang="zh-CN" b="1" dirty="0">
                <a:solidFill>
                  <a:srgbClr val="FF0000"/>
                </a:solidFill>
                <a:latin typeface="Times New Roman" panose="02020603050405020304" pitchFamily="18" charset="0"/>
                <a:ea typeface="宋体" panose="02010600030101010101" pitchFamily="2" charset="-122"/>
              </a:rPr>
              <a:t>state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clear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清晰的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，是形容词，其副词形式为</a:t>
            </a:r>
            <a:r>
              <a:rPr lang="en-US" altLang="zh-CN" b="1" dirty="0">
                <a:solidFill>
                  <a:srgbClr val="FF0000"/>
                </a:solidFill>
                <a:latin typeface="Times New Roman" panose="02020603050405020304" pitchFamily="18" charset="0"/>
                <a:ea typeface="宋体" panose="02010600030101010101" pitchFamily="2" charset="-122"/>
              </a:rPr>
              <a:t>clearly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clearly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body of the email is where you get down to business. This is the part where you express your needs or share important information. If the recipient 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wise to introduce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briefly in the first few lines.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is Lily Green.”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that,state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main points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putting the most important information up front. Maybe you want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wondering if the application deadline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far. 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 submit my form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959302" y="2454280"/>
            <a:ext cx="1071127" cy="461665"/>
          </a:xfrm>
          <a:prstGeom prst="rect">
            <a:avLst/>
          </a:prstGeom>
        </p:spPr>
        <p:txBody>
          <a:bodyPr wrap="none">
            <a:spAutoFit/>
          </a:bodyPr>
          <a:lstStyle/>
          <a:p>
            <a:r>
              <a:rPr lang="en-US" altLang="zh-CN" sz="2400" dirty="0"/>
              <a:t>clearly</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5047</Words>
  <Application>WPS 演示</Application>
  <PresentationFormat>自定义</PresentationFormat>
  <Paragraphs>70</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469</cp:revision>
  <dcterms:created xsi:type="dcterms:W3CDTF">2020-11-06T05:24:00Z</dcterms:created>
  <dcterms:modified xsi:type="dcterms:W3CDTF">2025-09-18T04:54:02Z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